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8"/>
  </p:notesMasterIdLst>
  <p:handoutMasterIdLst>
    <p:handoutMasterId r:id="rId19"/>
  </p:handoutMasterIdLst>
  <p:sldIdLst>
    <p:sldId id="4631" r:id="rId2"/>
    <p:sldId id="4632" r:id="rId3"/>
    <p:sldId id="4633" r:id="rId4"/>
    <p:sldId id="399" r:id="rId5"/>
    <p:sldId id="331" r:id="rId6"/>
    <p:sldId id="4638" r:id="rId7"/>
    <p:sldId id="4653" r:id="rId8"/>
    <p:sldId id="4654" r:id="rId9"/>
    <p:sldId id="4655" r:id="rId10"/>
    <p:sldId id="4656" r:id="rId11"/>
    <p:sldId id="4659" r:id="rId12"/>
    <p:sldId id="4643" r:id="rId13"/>
    <p:sldId id="4658" r:id="rId14"/>
    <p:sldId id="4648" r:id="rId15"/>
    <p:sldId id="4651" r:id="rId16"/>
    <p:sldId id="4652" r:id="rId17"/>
  </p:sldIdLst>
  <p:sldSz cx="12858750" cy="723265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icrosof" lastIdx="2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B3E"/>
    <a:srgbClr val="27B6B9"/>
    <a:srgbClr val="FFFFFF"/>
    <a:srgbClr val="29ABE2"/>
    <a:srgbClr val="262626"/>
    <a:srgbClr val="F66E4F"/>
    <a:srgbClr val="73DB29"/>
    <a:srgbClr val="FED40D"/>
    <a:srgbClr val="3AD1B5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02" autoAdjust="0"/>
    <p:restoredTop sz="95274" autoAdjust="0"/>
  </p:normalViewPr>
  <p:slideViewPr>
    <p:cSldViewPr>
      <p:cViewPr varScale="1">
        <p:scale>
          <a:sx n="78" d="100"/>
          <a:sy n="78" d="100"/>
        </p:scale>
        <p:origin x="208" y="82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4T11:21:16.781" idx="1">
    <p:pos x="10" y="10"/>
    <p:text>Retrofit 负责 请求的数据 和 请求的结果，使用 接口的方式 呈现，OkHttp 负责请求的过程，RxJava 负责异步，各种线程之间的切换。</p:text>
    <p:extLst>
      <p:ext uri="{C676402C-5697-4E1C-873F-D02D1690AC5C}">
        <p15:threadingInfo xmlns:p15="http://schemas.microsoft.com/office/powerpoint/2012/main" timeZoneBias="-480"/>
      </p:ext>
    </p:extLst>
  </p:cm>
  <p:cm authorId="1" dt="2019-01-14T11:24:38.929" idx="2">
    <p:pos x="2602" y="3271"/>
    <p:text>1.node的作用    node.js作为独立的中间件服务来提供服务发现功能，发现web服务端程序注册到zookeeper的服务节点，并做对应的请求转发
2.zookeeper的作用    提供服务注册与发现功能，具体资料可参考基于Zookeeper的服务注册与发现ZooKeeper系列－功能介绍及使用
3.spring boot web模块作用     对外提供接口，注册api接口服务到zookeeper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2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8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1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2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32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0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2988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5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4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15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9BA7F-6926-4D5B-A27E-FB023D36811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81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9BA7F-6926-4D5B-A27E-FB023D36811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2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35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6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4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932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3763339" y="825500"/>
            <a:ext cx="5332072" cy="5581650"/>
          </a:xfrm>
          <a:custGeom>
            <a:avLst/>
            <a:gdLst>
              <a:gd name="connsiteX0" fmla="*/ 0 w 5332072"/>
              <a:gd name="connsiteY0" fmla="*/ 3618082 h 5581650"/>
              <a:gd name="connsiteX1" fmla="*/ 80779 w 5332072"/>
              <a:gd name="connsiteY1" fmla="*/ 3618082 h 5581650"/>
              <a:gd name="connsiteX2" fmla="*/ 164740 w 5332072"/>
              <a:gd name="connsiteY2" fmla="*/ 3847480 h 5581650"/>
              <a:gd name="connsiteX3" fmla="*/ 2666036 w 5332072"/>
              <a:gd name="connsiteY3" fmla="*/ 5505450 h 5581650"/>
              <a:gd name="connsiteX4" fmla="*/ 5167332 w 5332072"/>
              <a:gd name="connsiteY4" fmla="*/ 3847480 h 5581650"/>
              <a:gd name="connsiteX5" fmla="*/ 5251293 w 5332072"/>
              <a:gd name="connsiteY5" fmla="*/ 3618082 h 5581650"/>
              <a:gd name="connsiteX6" fmla="*/ 5332072 w 5332072"/>
              <a:gd name="connsiteY6" fmla="*/ 3618082 h 5581650"/>
              <a:gd name="connsiteX7" fmla="*/ 5331391 w 5332072"/>
              <a:gd name="connsiteY7" fmla="*/ 3620731 h 5581650"/>
              <a:gd name="connsiteX8" fmla="*/ 2666036 w 5332072"/>
              <a:gd name="connsiteY8" fmla="*/ 5581650 h 5581650"/>
              <a:gd name="connsiteX9" fmla="*/ 681 w 5332072"/>
              <a:gd name="connsiteY9" fmla="*/ 3620731 h 5581650"/>
              <a:gd name="connsiteX10" fmla="*/ 2666036 w 5332072"/>
              <a:gd name="connsiteY10" fmla="*/ 0 h 5581650"/>
              <a:gd name="connsiteX11" fmla="*/ 5331391 w 5332072"/>
              <a:gd name="connsiteY11" fmla="*/ 1960919 h 5581650"/>
              <a:gd name="connsiteX12" fmla="*/ 5332072 w 5332072"/>
              <a:gd name="connsiteY12" fmla="*/ 1963569 h 5581650"/>
              <a:gd name="connsiteX13" fmla="*/ 5251293 w 5332072"/>
              <a:gd name="connsiteY13" fmla="*/ 1963569 h 5581650"/>
              <a:gd name="connsiteX14" fmla="*/ 5167332 w 5332072"/>
              <a:gd name="connsiteY14" fmla="*/ 1734171 h 5581650"/>
              <a:gd name="connsiteX15" fmla="*/ 2666036 w 5332072"/>
              <a:gd name="connsiteY15" fmla="*/ 76200 h 5581650"/>
              <a:gd name="connsiteX16" fmla="*/ 164740 w 5332072"/>
              <a:gd name="connsiteY16" fmla="*/ 1734171 h 5581650"/>
              <a:gd name="connsiteX17" fmla="*/ 80779 w 5332072"/>
              <a:gd name="connsiteY17" fmla="*/ 1963569 h 5581650"/>
              <a:gd name="connsiteX18" fmla="*/ 0 w 5332072"/>
              <a:gd name="connsiteY18" fmla="*/ 1963569 h 5581650"/>
              <a:gd name="connsiteX19" fmla="*/ 681 w 5332072"/>
              <a:gd name="connsiteY19" fmla="*/ 1960919 h 5581650"/>
              <a:gd name="connsiteX20" fmla="*/ 2666036 w 5332072"/>
              <a:gd name="connsiteY20" fmla="*/ 0 h 558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32072" h="5581650">
                <a:moveTo>
                  <a:pt x="0" y="3618082"/>
                </a:moveTo>
                <a:lnTo>
                  <a:pt x="80779" y="3618082"/>
                </a:lnTo>
                <a:lnTo>
                  <a:pt x="164740" y="3847480"/>
                </a:lnTo>
                <a:cubicBezTo>
                  <a:pt x="576843" y="4821800"/>
                  <a:pt x="1541602" y="5505450"/>
                  <a:pt x="2666036" y="5505450"/>
                </a:cubicBezTo>
                <a:cubicBezTo>
                  <a:pt x="3790471" y="5505450"/>
                  <a:pt x="4755230" y="4821800"/>
                  <a:pt x="5167332" y="3847480"/>
                </a:cubicBezTo>
                <a:lnTo>
                  <a:pt x="5251293" y="3618082"/>
                </a:lnTo>
                <a:lnTo>
                  <a:pt x="5332072" y="3618082"/>
                </a:lnTo>
                <a:lnTo>
                  <a:pt x="5331391" y="3620731"/>
                </a:lnTo>
                <a:cubicBezTo>
                  <a:pt x="4978041" y="4756788"/>
                  <a:pt x="3918367" y="5581650"/>
                  <a:pt x="2666036" y="5581650"/>
                </a:cubicBezTo>
                <a:cubicBezTo>
                  <a:pt x="1413706" y="5581650"/>
                  <a:pt x="354032" y="4756788"/>
                  <a:pt x="681" y="3620731"/>
                </a:cubicBezTo>
                <a:close/>
                <a:moveTo>
                  <a:pt x="2666036" y="0"/>
                </a:moveTo>
                <a:cubicBezTo>
                  <a:pt x="3918367" y="0"/>
                  <a:pt x="4978041" y="824862"/>
                  <a:pt x="5331391" y="1960919"/>
                </a:cubicBezTo>
                <a:lnTo>
                  <a:pt x="5332072" y="1963569"/>
                </a:lnTo>
                <a:lnTo>
                  <a:pt x="5251293" y="1963569"/>
                </a:lnTo>
                <a:lnTo>
                  <a:pt x="5167332" y="1734171"/>
                </a:lnTo>
                <a:cubicBezTo>
                  <a:pt x="4755230" y="759851"/>
                  <a:pt x="3790471" y="76200"/>
                  <a:pt x="2666036" y="76200"/>
                </a:cubicBezTo>
                <a:cubicBezTo>
                  <a:pt x="1541602" y="76200"/>
                  <a:pt x="576843" y="759851"/>
                  <a:pt x="164740" y="1734171"/>
                </a:cubicBezTo>
                <a:lnTo>
                  <a:pt x="80779" y="1963569"/>
                </a:lnTo>
                <a:lnTo>
                  <a:pt x="0" y="1963569"/>
                </a:lnTo>
                <a:lnTo>
                  <a:pt x="681" y="1960919"/>
                </a:lnTo>
                <a:cubicBezTo>
                  <a:pt x="354032" y="824862"/>
                  <a:pt x="1413706" y="0"/>
                  <a:pt x="2666036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16060" y="1003010"/>
            <a:ext cx="5226630" cy="52266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259"/>
          <p:cNvSpPr>
            <a:spLocks noChangeArrowheads="1"/>
          </p:cNvSpPr>
          <p:nvPr/>
        </p:nvSpPr>
        <p:spPr bwMode="auto">
          <a:xfrm>
            <a:off x="3524250" y="2104157"/>
            <a:ext cx="5810250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工程实践</a:t>
            </a:r>
            <a:endParaRPr lang="en-US" altLang="zh-CN" sz="6000" b="1" spc="-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259"/>
          <p:cNvSpPr>
            <a:spLocks noChangeArrowheads="1"/>
          </p:cNvSpPr>
          <p:nvPr/>
        </p:nvSpPr>
        <p:spPr bwMode="auto">
          <a:xfrm>
            <a:off x="2597150" y="3073211"/>
            <a:ext cx="766445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健康咨询机器人</a:t>
            </a:r>
            <a:endParaRPr lang="en-US" altLang="zh-CN" sz="7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259"/>
          <p:cNvSpPr>
            <a:spLocks noChangeArrowheads="1"/>
          </p:cNvSpPr>
          <p:nvPr/>
        </p:nvSpPr>
        <p:spPr bwMode="auto">
          <a:xfrm>
            <a:off x="4667250" y="4406742"/>
            <a:ext cx="352425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汇报：宋博文 周明作 李生果</a:t>
            </a: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A29D1331-2330-3E48-89CC-1945AF6A6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4861744"/>
            <a:ext cx="352425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中国科学技术大学软件学院</a:t>
            </a:r>
          </a:p>
        </p:txBody>
      </p:sp>
    </p:spTree>
    <p:extLst>
      <p:ext uri="{BB962C8B-B14F-4D97-AF65-F5344CB8AC3E}">
        <p14:creationId xmlns:p14="http://schemas.microsoft.com/office/powerpoint/2010/main" val="14921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FF1600-4ACD-BF48-A9FD-A0B2216FB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3" y="581074"/>
            <a:ext cx="4353149" cy="59437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1F7BE0-2DD1-154B-B803-D15169F52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72" y="0"/>
            <a:ext cx="4505406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IMG_2401">
            <a:hlinkClick r:id="" action="ppaction://media"/>
            <a:extLst>
              <a:ext uri="{FF2B5EF4-FFF2-40B4-BE49-F238E27FC236}">
                <a16:creationId xmlns:a16="http://schemas.microsoft.com/office/drawing/2014/main" id="{21ED495F-41CA-2F4D-AF0A-F22D5FD29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1183" y="0"/>
            <a:ext cx="4064000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3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14458"/>
            <a:ext cx="4125737" cy="83099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  <a:endParaRPr lang="en-US" altLang="zh-CN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9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694215" y="2259670"/>
            <a:ext cx="3462814" cy="3375906"/>
            <a:chOff x="0" y="0"/>
            <a:chExt cx="7716441" cy="7523163"/>
          </a:xfrm>
        </p:grpSpPr>
        <p:sp>
          <p:nvSpPr>
            <p:cNvPr id="30726" name="AutoShape 6"/>
            <p:cNvSpPr>
              <a:spLocks/>
            </p:cNvSpPr>
            <p:nvPr/>
          </p:nvSpPr>
          <p:spPr bwMode="auto">
            <a:xfrm>
              <a:off x="3855839" y="0"/>
              <a:ext cx="3117690" cy="2341563"/>
            </a:xfrm>
            <a:custGeom>
              <a:avLst/>
              <a:gdLst>
                <a:gd name="T0" fmla="*/ 1558845 w 21600"/>
                <a:gd name="T1" fmla="*/ 1170782 h 21600"/>
                <a:gd name="T2" fmla="*/ 1558845 w 21600"/>
                <a:gd name="T3" fmla="*/ 1170782 h 21600"/>
                <a:gd name="T4" fmla="*/ 1558845 w 21600"/>
                <a:gd name="T5" fmla="*/ 1170782 h 21600"/>
                <a:gd name="T6" fmla="*/ 1558845 w 21600"/>
                <a:gd name="T7" fmla="*/ 11707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" y="0"/>
                  </a:moveTo>
                  <a:lnTo>
                    <a:pt x="0" y="10"/>
                  </a:lnTo>
                  <a:lnTo>
                    <a:pt x="181" y="11854"/>
                  </a:lnTo>
                  <a:lnTo>
                    <a:pt x="14811" y="21599"/>
                  </a:lnTo>
                  <a:lnTo>
                    <a:pt x="21599" y="1389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7" name="AutoShape 7"/>
            <p:cNvSpPr>
              <a:spLocks/>
            </p:cNvSpPr>
            <p:nvPr/>
          </p:nvSpPr>
          <p:spPr bwMode="auto">
            <a:xfrm>
              <a:off x="5994092" y="1504950"/>
              <a:ext cx="1719174" cy="3317875"/>
            </a:xfrm>
            <a:custGeom>
              <a:avLst/>
              <a:gdLst>
                <a:gd name="T0" fmla="*/ 859587 w 21600"/>
                <a:gd name="T1" fmla="*/ 1658938 h 21600"/>
                <a:gd name="T2" fmla="*/ 859587 w 21600"/>
                <a:gd name="T3" fmla="*/ 1658938 h 21600"/>
                <a:gd name="T4" fmla="*/ 859587 w 21600"/>
                <a:gd name="T5" fmla="*/ 1658938 h 21600"/>
                <a:gd name="T6" fmla="*/ 859587 w 21600"/>
                <a:gd name="T7" fmla="*/ 16589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2159" y="0"/>
                  </a:moveTo>
                  <a:lnTo>
                    <a:pt x="0" y="5438"/>
                  </a:lnTo>
                  <a:lnTo>
                    <a:pt x="6423" y="20020"/>
                  </a:lnTo>
                  <a:lnTo>
                    <a:pt x="6234" y="20144"/>
                  </a:lnTo>
                  <a:lnTo>
                    <a:pt x="21600" y="21599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8" name="AutoShape 8"/>
            <p:cNvSpPr>
              <a:spLocks/>
            </p:cNvSpPr>
            <p:nvPr/>
          </p:nvSpPr>
          <p:spPr bwMode="auto">
            <a:xfrm>
              <a:off x="5049578" y="4598988"/>
              <a:ext cx="2666863" cy="2924175"/>
            </a:xfrm>
            <a:custGeom>
              <a:avLst/>
              <a:gdLst>
                <a:gd name="T0" fmla="*/ 1333432 w 21600"/>
                <a:gd name="T1" fmla="*/ 1462088 h 21600"/>
                <a:gd name="T2" fmla="*/ 1333432 w 21600"/>
                <a:gd name="T3" fmla="*/ 1462088 h 21600"/>
                <a:gd name="T4" fmla="*/ 1333432 w 21600"/>
                <a:gd name="T5" fmla="*/ 1462088 h 21600"/>
                <a:gd name="T6" fmla="*/ 1333432 w 21600"/>
                <a:gd name="T7" fmla="*/ 14620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664" y="0"/>
                  </a:moveTo>
                  <a:lnTo>
                    <a:pt x="0" y="13332"/>
                  </a:lnTo>
                  <a:lnTo>
                    <a:pt x="4256" y="21599"/>
                  </a:lnTo>
                  <a:lnTo>
                    <a:pt x="21599" y="1770"/>
                  </a:lnTo>
                  <a:lnTo>
                    <a:pt x="21571" y="1650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2128728" y="6403975"/>
              <a:ext cx="3446286" cy="1119188"/>
            </a:xfrm>
            <a:custGeom>
              <a:avLst/>
              <a:gdLst>
                <a:gd name="T0" fmla="*/ 1723143 w 21600"/>
                <a:gd name="T1" fmla="*/ 559594 h 21600"/>
                <a:gd name="T2" fmla="*/ 1723143 w 21600"/>
                <a:gd name="T3" fmla="*/ 559594 h 21600"/>
                <a:gd name="T4" fmla="*/ 1723143 w 21600"/>
                <a:gd name="T5" fmla="*/ 559594 h 21600"/>
                <a:gd name="T6" fmla="*/ 1723143 w 21600"/>
                <a:gd name="T7" fmla="*/ 5595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306" y="0"/>
                  </a:moveTo>
                  <a:lnTo>
                    <a:pt x="18276" y="122"/>
                  </a:lnTo>
                  <a:lnTo>
                    <a:pt x="3798" y="122"/>
                  </a:lnTo>
                  <a:lnTo>
                    <a:pt x="0" y="21316"/>
                  </a:lnTo>
                  <a:lnTo>
                    <a:pt x="74" y="21600"/>
                  </a:lnTo>
                  <a:lnTo>
                    <a:pt x="21597" y="21600"/>
                  </a:lnTo>
                  <a:lnTo>
                    <a:pt x="21600" y="21592"/>
                  </a:lnTo>
                  <a:lnTo>
                    <a:pt x="18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0" name="AutoShape 10"/>
            <p:cNvSpPr>
              <a:spLocks/>
            </p:cNvSpPr>
            <p:nvPr/>
          </p:nvSpPr>
          <p:spPr bwMode="auto">
            <a:xfrm>
              <a:off x="0" y="4597400"/>
              <a:ext cx="2735122" cy="2911475"/>
            </a:xfrm>
            <a:custGeom>
              <a:avLst/>
              <a:gdLst>
                <a:gd name="T0" fmla="*/ 1367561 w 21600"/>
                <a:gd name="T1" fmla="*/ 1455738 h 21600"/>
                <a:gd name="T2" fmla="*/ 1367561 w 21600"/>
                <a:gd name="T3" fmla="*/ 1455738 h 21600"/>
                <a:gd name="T4" fmla="*/ 1367561 w 21600"/>
                <a:gd name="T5" fmla="*/ 1455738 h 21600"/>
                <a:gd name="T6" fmla="*/ 1367561 w 21600"/>
                <a:gd name="T7" fmla="*/ 14557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941" y="0"/>
                  </a:moveTo>
                  <a:lnTo>
                    <a:pt x="3" y="1781"/>
                  </a:lnTo>
                  <a:lnTo>
                    <a:pt x="0" y="1790"/>
                  </a:lnTo>
                  <a:lnTo>
                    <a:pt x="16814" y="21599"/>
                  </a:lnTo>
                  <a:lnTo>
                    <a:pt x="21600" y="13449"/>
                  </a:lnTo>
                  <a:lnTo>
                    <a:pt x="21358" y="13449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1" name="AutoShape 11"/>
            <p:cNvSpPr>
              <a:spLocks/>
            </p:cNvSpPr>
            <p:nvPr/>
          </p:nvSpPr>
          <p:spPr bwMode="auto">
            <a:xfrm>
              <a:off x="0" y="1477963"/>
              <a:ext cx="1776321" cy="3359150"/>
            </a:xfrm>
            <a:custGeom>
              <a:avLst/>
              <a:gdLst>
                <a:gd name="T0" fmla="*/ 888161 w 21600"/>
                <a:gd name="T1" fmla="*/ 1679575 h 21600"/>
                <a:gd name="T2" fmla="*/ 888161 w 21600"/>
                <a:gd name="T3" fmla="*/ 1679575 h 21600"/>
                <a:gd name="T4" fmla="*/ 888161 w 21600"/>
                <a:gd name="T5" fmla="*/ 1679575 h 21600"/>
                <a:gd name="T6" fmla="*/ 888161 w 21600"/>
                <a:gd name="T7" fmla="*/ 16795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445" y="0"/>
                  </a:moveTo>
                  <a:lnTo>
                    <a:pt x="0" y="21600"/>
                  </a:lnTo>
                  <a:lnTo>
                    <a:pt x="15312" y="20056"/>
                  </a:lnTo>
                  <a:lnTo>
                    <a:pt x="15143" y="19943"/>
                  </a:lnTo>
                  <a:lnTo>
                    <a:pt x="21484" y="5269"/>
                  </a:lnTo>
                  <a:lnTo>
                    <a:pt x="21599" y="5238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2" name="AutoShape 12"/>
            <p:cNvSpPr>
              <a:spLocks/>
            </p:cNvSpPr>
            <p:nvPr/>
          </p:nvSpPr>
          <p:spPr bwMode="auto">
            <a:xfrm>
              <a:off x="769897" y="1588"/>
              <a:ext cx="3122453" cy="2292350"/>
            </a:xfrm>
            <a:custGeom>
              <a:avLst/>
              <a:gdLst>
                <a:gd name="T0" fmla="*/ 1561227 w 21600"/>
                <a:gd name="T1" fmla="*/ 1146175 h 21600"/>
                <a:gd name="T2" fmla="*/ 1561227 w 21600"/>
                <a:gd name="T3" fmla="*/ 1146175 h 21600"/>
                <a:gd name="T4" fmla="*/ 1561227 w 21600"/>
                <a:gd name="T5" fmla="*/ 1146175 h 21600"/>
                <a:gd name="T6" fmla="*/ 1561227 w 21600"/>
                <a:gd name="T7" fmla="*/ 11461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41" y="0"/>
                  </a:moveTo>
                  <a:lnTo>
                    <a:pt x="0" y="13938"/>
                  </a:lnTo>
                  <a:lnTo>
                    <a:pt x="6966" y="21599"/>
                  </a:lnTo>
                  <a:lnTo>
                    <a:pt x="21599" y="12067"/>
                  </a:lnTo>
                  <a:lnTo>
                    <a:pt x="21523" y="12033"/>
                  </a:lnTo>
                  <a:lnTo>
                    <a:pt x="21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749" name="AutoShape 29"/>
          <p:cNvSpPr>
            <a:spLocks/>
          </p:cNvSpPr>
          <p:nvPr/>
        </p:nvSpPr>
        <p:spPr bwMode="auto">
          <a:xfrm>
            <a:off x="7265739" y="4818638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0" name="AutoShape 30"/>
          <p:cNvSpPr>
            <a:spLocks/>
          </p:cNvSpPr>
          <p:nvPr/>
        </p:nvSpPr>
        <p:spPr bwMode="auto">
          <a:xfrm>
            <a:off x="5633368" y="2651128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1" name="AutoShape 31"/>
          <p:cNvSpPr>
            <a:spLocks/>
          </p:cNvSpPr>
          <p:nvPr/>
        </p:nvSpPr>
        <p:spPr bwMode="auto">
          <a:xfrm>
            <a:off x="6936602" y="2650845"/>
            <a:ext cx="330659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2" name="AutoShape 32"/>
          <p:cNvSpPr>
            <a:spLocks/>
          </p:cNvSpPr>
          <p:nvPr/>
        </p:nvSpPr>
        <p:spPr bwMode="auto">
          <a:xfrm>
            <a:off x="5256543" y="4746646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3" name="AutoShape 33"/>
          <p:cNvSpPr>
            <a:spLocks/>
          </p:cNvSpPr>
          <p:nvPr/>
        </p:nvSpPr>
        <p:spPr bwMode="auto">
          <a:xfrm>
            <a:off x="6208391" y="5263982"/>
            <a:ext cx="476317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4" name="AutoShape 34"/>
          <p:cNvSpPr>
            <a:spLocks/>
          </p:cNvSpPr>
          <p:nvPr/>
        </p:nvSpPr>
        <p:spPr bwMode="auto">
          <a:xfrm>
            <a:off x="7560403" y="3531997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5" name="AutoShape 35"/>
          <p:cNvSpPr>
            <a:spLocks/>
          </p:cNvSpPr>
          <p:nvPr/>
        </p:nvSpPr>
        <p:spPr bwMode="auto">
          <a:xfrm>
            <a:off x="4906630" y="3511906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6" name="AutoShape 36"/>
          <p:cNvSpPr>
            <a:spLocks/>
          </p:cNvSpPr>
          <p:nvPr/>
        </p:nvSpPr>
        <p:spPr bwMode="auto">
          <a:xfrm>
            <a:off x="755650" y="2702418"/>
            <a:ext cx="3334608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/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Android studio 3.2</a:t>
            </a:r>
          </a:p>
          <a:p>
            <a:pPr algn="r"/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Android-sdk-9</a:t>
            </a:r>
            <a:r>
              <a:rPr lang="zh-CN" altLang="en-US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+Java-1.8+gradle</a:t>
            </a:r>
          </a:p>
        </p:txBody>
      </p:sp>
      <p:sp>
        <p:nvSpPr>
          <p:cNvPr id="30757" name="AutoShape 37"/>
          <p:cNvSpPr>
            <a:spLocks/>
          </p:cNvSpPr>
          <p:nvPr/>
        </p:nvSpPr>
        <p:spPr bwMode="auto">
          <a:xfrm>
            <a:off x="1676848" y="2402732"/>
            <a:ext cx="2415084" cy="1110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平台及其组件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8" name="AutoShape 38"/>
          <p:cNvSpPr>
            <a:spLocks/>
          </p:cNvSpPr>
          <p:nvPr/>
        </p:nvSpPr>
        <p:spPr bwMode="auto">
          <a:xfrm>
            <a:off x="4202429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59" name="AutoShape 39"/>
          <p:cNvSpPr>
            <a:spLocks/>
          </p:cNvSpPr>
          <p:nvPr/>
        </p:nvSpPr>
        <p:spPr bwMode="auto">
          <a:xfrm>
            <a:off x="8773510" y="2702418"/>
            <a:ext cx="1789519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1600" b="0" dirty="0">
                <a:solidFill>
                  <a:srgbClr val="000000"/>
                </a:solidFill>
                <a:latin typeface="Helvetica Neue" panose="02000503000000020004" pitchFamily="2" charset="0"/>
              </a:rPr>
              <a:t>RxJava2+Retrofit2OkHttp3</a:t>
            </a:r>
            <a:endParaRPr lang="es-ES" altLang="zh-CN" sz="16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0" name="AutoShape 40"/>
          <p:cNvSpPr>
            <a:spLocks/>
          </p:cNvSpPr>
          <p:nvPr/>
        </p:nvSpPr>
        <p:spPr bwMode="auto">
          <a:xfrm>
            <a:off x="8766814" y="2402732"/>
            <a:ext cx="1429865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网络通信框架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1" name="AutoShape 41"/>
          <p:cNvSpPr>
            <a:spLocks/>
          </p:cNvSpPr>
          <p:nvPr/>
        </p:nvSpPr>
        <p:spPr bwMode="auto">
          <a:xfrm>
            <a:off x="8480521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2" name="AutoShape 42"/>
          <p:cNvSpPr>
            <a:spLocks/>
          </p:cNvSpPr>
          <p:nvPr/>
        </p:nvSpPr>
        <p:spPr bwMode="auto">
          <a:xfrm>
            <a:off x="884759" y="3943856"/>
            <a:ext cx="3207173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MongoDB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  <a:endParaRPr lang="en-U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>
              <a:spcBef>
                <a:spcPts val="0"/>
              </a:spcBef>
            </a:pP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orm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框架 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Morphia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3" name="AutoShape 43"/>
          <p:cNvSpPr>
            <a:spLocks/>
          </p:cNvSpPr>
          <p:nvPr/>
        </p:nvSpPr>
        <p:spPr bwMode="auto">
          <a:xfrm>
            <a:off x="2704577" y="3644170"/>
            <a:ext cx="1394049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数据库方案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4" name="AutoShape 44"/>
          <p:cNvSpPr>
            <a:spLocks/>
          </p:cNvSpPr>
          <p:nvPr/>
        </p:nvSpPr>
        <p:spPr bwMode="auto">
          <a:xfrm>
            <a:off x="4204103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5" name="AutoShape 45"/>
          <p:cNvSpPr>
            <a:spLocks/>
          </p:cNvSpPr>
          <p:nvPr/>
        </p:nvSpPr>
        <p:spPr bwMode="auto">
          <a:xfrm>
            <a:off x="8745049" y="3943856"/>
            <a:ext cx="294091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RecycleView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列表适配器框架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AutoLayout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屏幕适配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6" name="AutoShape 46"/>
          <p:cNvSpPr>
            <a:spLocks/>
          </p:cNvSpPr>
          <p:nvPr/>
        </p:nvSpPr>
        <p:spPr bwMode="auto">
          <a:xfrm>
            <a:off x="8737515" y="3644170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适配框架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7" name="AutoShape 47"/>
          <p:cNvSpPr>
            <a:spLocks/>
          </p:cNvSpPr>
          <p:nvPr/>
        </p:nvSpPr>
        <p:spPr bwMode="auto">
          <a:xfrm>
            <a:off x="8451222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9" name="AutoShape 49"/>
          <p:cNvSpPr>
            <a:spLocks/>
          </p:cNvSpPr>
          <p:nvPr/>
        </p:nvSpPr>
        <p:spPr bwMode="auto">
          <a:xfrm>
            <a:off x="2702444" y="4876399"/>
            <a:ext cx="1389486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服务器方案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0" name="AutoShape 50"/>
          <p:cNvSpPr>
            <a:spLocks/>
          </p:cNvSpPr>
          <p:nvPr/>
        </p:nvSpPr>
        <p:spPr bwMode="auto">
          <a:xfrm>
            <a:off x="4204103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71" name="AutoShape 51"/>
          <p:cNvSpPr>
            <a:spLocks/>
          </p:cNvSpPr>
          <p:nvPr/>
        </p:nvSpPr>
        <p:spPr bwMode="auto">
          <a:xfrm>
            <a:off x="8745049" y="5175247"/>
            <a:ext cx="1788782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Activity</a:t>
            </a:r>
          </a:p>
          <a:p>
            <a:pPr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 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逻辑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业务逻辑</a:t>
            </a:r>
            <a:endParaRPr lang="es-ES" altLang="zh-CN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2" name="AutoShape 52"/>
          <p:cNvSpPr>
            <a:spLocks/>
          </p:cNvSpPr>
          <p:nvPr/>
        </p:nvSpPr>
        <p:spPr bwMode="auto">
          <a:xfrm>
            <a:off x="8737515" y="4876399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MVP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模式</a:t>
            </a:r>
            <a:endParaRPr lang="es-ES" altLang="zh-CN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3" name="AutoShape 53"/>
          <p:cNvSpPr>
            <a:spLocks/>
          </p:cNvSpPr>
          <p:nvPr/>
        </p:nvSpPr>
        <p:spPr bwMode="auto">
          <a:xfrm>
            <a:off x="8451222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" name="AutoShape 42">
            <a:extLst>
              <a:ext uri="{FF2B5EF4-FFF2-40B4-BE49-F238E27FC236}">
                <a16:creationId xmlns:a16="http://schemas.microsoft.com/office/drawing/2014/main" id="{652E5143-94BA-6C4E-9369-D12885A4A588}"/>
              </a:ext>
            </a:extLst>
          </p:cNvPr>
          <p:cNvSpPr>
            <a:spLocks/>
          </p:cNvSpPr>
          <p:nvPr/>
        </p:nvSpPr>
        <p:spPr bwMode="auto">
          <a:xfrm>
            <a:off x="878317" y="5185294"/>
            <a:ext cx="3207173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spcBef>
                <a:spcPts val="0"/>
              </a:spcBef>
            </a:pP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SpringBoot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+ 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nodeJS</a:t>
            </a: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+ zookeeper</a:t>
            </a: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eaLnBrk="1">
              <a:spcBef>
                <a:spcPts val="0"/>
              </a:spcBef>
            </a:pPr>
            <a:r>
              <a:rPr lang="en-US" altLang="zh-CN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JSON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解析</a:t>
            </a:r>
            <a:r>
              <a:rPr lang="en-US" altLang="zh-CN" sz="1600" b="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gson</a:t>
            </a:r>
            <a:r>
              <a:rPr lang="zh-CN" altLang="en-US" sz="1600" b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</a:p>
          <a:p>
            <a:pPr algn="r" eaLnBrk="1">
              <a:spcBef>
                <a:spcPts val="0"/>
              </a:spcBef>
            </a:pPr>
            <a:endParaRPr lang="zh-CN" altLang="en-US" sz="1600" b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AD9A7A29-E331-9640-BF3A-124CF529C015}"/>
              </a:ext>
            </a:extLst>
          </p:cNvPr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991CDAA2-0015-C145-B4DC-575581E214F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</a:t>
            </a:r>
          </a:p>
        </p:txBody>
      </p:sp>
    </p:spTree>
    <p:extLst>
      <p:ext uri="{BB962C8B-B14F-4D97-AF65-F5344CB8AC3E}">
        <p14:creationId xmlns:p14="http://schemas.microsoft.com/office/powerpoint/2010/main" val="189929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4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SCHEDULE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80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/>
          <p:cNvSpPr/>
          <p:nvPr/>
        </p:nvSpPr>
        <p:spPr>
          <a:xfrm>
            <a:off x="3349726" y="5535209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n-US" sz="1264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735143" y="5034052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264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92" y="354553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264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623211" y="211315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26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340696" y="160737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2" name="Group 92"/>
          <p:cNvGrpSpPr/>
          <p:nvPr/>
        </p:nvGrpSpPr>
        <p:grpSpPr>
          <a:xfrm rot="10800000">
            <a:off x="2481861" y="2708347"/>
            <a:ext cx="2341994" cy="3007174"/>
            <a:chOff x="2577430" y="1009650"/>
            <a:chExt cx="2769942" cy="3556670"/>
          </a:xfrm>
        </p:grpSpPr>
        <p:sp>
          <p:nvSpPr>
            <p:cNvPr id="94" name="Pentagon 9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577430" y="1796378"/>
              <a:ext cx="2769942" cy="27699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19157" y="1938105"/>
              <a:ext cx="2486488" cy="248648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Pentagon 9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 rot="8100000">
            <a:off x="2977087" y="2773275"/>
            <a:ext cx="1949710" cy="2811032"/>
            <a:chOff x="2809413" y="1009650"/>
            <a:chExt cx="2305976" cy="3324687"/>
          </a:xfrm>
        </p:grpSpPr>
        <p:sp>
          <p:nvSpPr>
            <p:cNvPr id="89" name="Pentagon 88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09413" y="2028361"/>
              <a:ext cx="2305976" cy="23059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927401" y="2146349"/>
              <a:ext cx="2070000" cy="207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Pentagon 91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5"/>
          <p:cNvGrpSpPr/>
          <p:nvPr/>
        </p:nvGrpSpPr>
        <p:grpSpPr>
          <a:xfrm rot="5400000">
            <a:off x="3390656" y="2557245"/>
            <a:ext cx="1578503" cy="2625429"/>
            <a:chOff x="3028931" y="1009650"/>
            <a:chExt cx="1866940" cy="3105170"/>
          </a:xfrm>
        </p:grpSpPr>
        <p:sp>
          <p:nvSpPr>
            <p:cNvPr id="84" name="Pentagon 8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28931" y="2247880"/>
              <a:ext cx="1866940" cy="1866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124454" y="2343403"/>
              <a:ext cx="1675892" cy="167589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Pentagon 8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68"/>
          <p:cNvGrpSpPr/>
          <p:nvPr/>
        </p:nvGrpSpPr>
        <p:grpSpPr>
          <a:xfrm rot="2512506">
            <a:off x="3433937" y="2182814"/>
            <a:ext cx="1234842" cy="2453599"/>
            <a:chOff x="3232159" y="1009650"/>
            <a:chExt cx="1460482" cy="2901941"/>
          </a:xfrm>
        </p:grpSpPr>
        <p:sp>
          <p:nvSpPr>
            <p:cNvPr id="70" name="Pentagon 69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32159" y="2451109"/>
              <a:ext cx="1460482" cy="14604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06886" y="2525835"/>
              <a:ext cx="1311028" cy="1311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Pentagon 74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6"/>
          <p:cNvGrpSpPr/>
          <p:nvPr/>
        </p:nvGrpSpPr>
        <p:grpSpPr>
          <a:xfrm>
            <a:off x="3192032" y="2022836"/>
            <a:ext cx="901983" cy="2287170"/>
            <a:chOff x="3429000" y="1009650"/>
            <a:chExt cx="1066800" cy="2705100"/>
          </a:xfrm>
        </p:grpSpPr>
        <p:sp>
          <p:nvSpPr>
            <p:cNvPr id="61" name="Pentagon 60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429000" y="2647950"/>
              <a:ext cx="1066800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657600" y="2876550"/>
              <a:ext cx="6096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Pentagon 65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5" name="Freeform 45"/>
          <p:cNvSpPr>
            <a:spLocks noEditPoints="1"/>
          </p:cNvSpPr>
          <p:nvPr/>
        </p:nvSpPr>
        <p:spPr bwMode="auto">
          <a:xfrm>
            <a:off x="11181903" y="82435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45"/>
          <p:cNvSpPr>
            <a:spLocks noEditPoints="1"/>
          </p:cNvSpPr>
          <p:nvPr/>
        </p:nvSpPr>
        <p:spPr bwMode="auto">
          <a:xfrm>
            <a:off x="11181903" y="2129627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45"/>
          <p:cNvSpPr>
            <a:spLocks noEditPoints="1"/>
          </p:cNvSpPr>
          <p:nvPr/>
        </p:nvSpPr>
        <p:spPr bwMode="auto">
          <a:xfrm>
            <a:off x="11181903" y="3434902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45"/>
          <p:cNvSpPr>
            <a:spLocks noEditPoints="1"/>
          </p:cNvSpPr>
          <p:nvPr/>
        </p:nvSpPr>
        <p:spPr bwMode="auto">
          <a:xfrm>
            <a:off x="11181903" y="4735224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45"/>
          <p:cNvSpPr>
            <a:spLocks noEditPoints="1"/>
          </p:cNvSpPr>
          <p:nvPr/>
        </p:nvSpPr>
        <p:spPr bwMode="auto">
          <a:xfrm>
            <a:off x="11181903" y="6035546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0"/>
          <p:cNvGrpSpPr/>
          <p:nvPr/>
        </p:nvGrpSpPr>
        <p:grpSpPr>
          <a:xfrm>
            <a:off x="5976357" y="780729"/>
            <a:ext cx="5061530" cy="878201"/>
            <a:chOff x="-450666" y="1803447"/>
            <a:chExt cx="3582491" cy="832751"/>
          </a:xfrm>
        </p:grpSpPr>
        <p:sp>
          <p:nvSpPr>
            <p:cNvPr id="137" name="Footer Text"/>
            <p:cNvSpPr txBox="1"/>
            <p:nvPr/>
          </p:nvSpPr>
          <p:spPr>
            <a:xfrm>
              <a:off x="-450666" y="2099987"/>
              <a:ext cx="3582491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确定选题，进行题目背景调研及技术调研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完成软件需求规约文档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和设计规格说明书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263866" y="1803447"/>
              <a:ext cx="867959" cy="2918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5976357" y="2084899"/>
            <a:ext cx="5061530" cy="881318"/>
            <a:chOff x="-450666" y="1800489"/>
            <a:chExt cx="3582491" cy="835709"/>
          </a:xfrm>
        </p:grpSpPr>
        <p:sp>
          <p:nvSpPr>
            <p:cNvPr id="140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对接已有资源，研读微信端业务代码，制定项目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解决方案技术栈，完成项目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demo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162888" y="1800489"/>
              <a:ext cx="968937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2"/>
          <p:cNvGrpSpPr/>
          <p:nvPr/>
        </p:nvGrpSpPr>
        <p:grpSpPr>
          <a:xfrm>
            <a:off x="5965338" y="3384277"/>
            <a:ext cx="5061530" cy="881318"/>
            <a:chOff x="-450666" y="1800489"/>
            <a:chExt cx="3582491" cy="835709"/>
          </a:xfrm>
        </p:grpSpPr>
        <p:sp>
          <p:nvSpPr>
            <p:cNvPr id="143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开始项目研发，在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Android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APP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的开发过程中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根据实际情况调整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SRS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，同步进行单元测试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62888" y="1800489"/>
              <a:ext cx="968937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2018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12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44"/>
          <p:cNvGrpSpPr/>
          <p:nvPr/>
        </p:nvGrpSpPr>
        <p:grpSpPr>
          <a:xfrm>
            <a:off x="5957830" y="4688686"/>
            <a:ext cx="5076807" cy="869596"/>
            <a:chOff x="-461479" y="1811605"/>
            <a:chExt cx="3593304" cy="824593"/>
          </a:xfrm>
        </p:grpSpPr>
        <p:sp>
          <p:nvSpPr>
            <p:cNvPr id="146" name="Footer Text"/>
            <p:cNvSpPr txBox="1"/>
            <p:nvPr/>
          </p:nvSpPr>
          <p:spPr>
            <a:xfrm>
              <a:off x="-461479" y="2099987"/>
              <a:ext cx="3582490" cy="536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完成项目主体部分开发，开始进行功能测试和系统测试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同时进行次要组件部分研发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263866" y="1811605"/>
              <a:ext cx="867959" cy="3200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47"/>
          <p:cNvGrpSpPr/>
          <p:nvPr/>
        </p:nvGrpSpPr>
        <p:grpSpPr>
          <a:xfrm>
            <a:off x="5961164" y="5981787"/>
            <a:ext cx="5061530" cy="881318"/>
            <a:chOff x="-450666" y="1800489"/>
            <a:chExt cx="3582491" cy="835709"/>
          </a:xfrm>
        </p:grpSpPr>
        <p:sp>
          <p:nvSpPr>
            <p:cNvPr id="149" name="Footer Text"/>
            <p:cNvSpPr txBox="1"/>
            <p:nvPr/>
          </p:nvSpPr>
          <p:spPr>
            <a:xfrm>
              <a:off x="-450666" y="2099986"/>
              <a:ext cx="3582491" cy="5362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整理项目开发成果，归档项目文档材料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撰写结项材料，准备结项答辩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263866" y="1800489"/>
              <a:ext cx="867959" cy="3200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8"/>
          <p:cNvSpPr txBox="1"/>
          <p:nvPr/>
        </p:nvSpPr>
        <p:spPr>
          <a:xfrm>
            <a:off x="755650" y="3572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5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3763339" y="825500"/>
            <a:ext cx="5332072" cy="5581650"/>
          </a:xfrm>
          <a:custGeom>
            <a:avLst/>
            <a:gdLst>
              <a:gd name="connsiteX0" fmla="*/ 0 w 5332072"/>
              <a:gd name="connsiteY0" fmla="*/ 3618082 h 5581650"/>
              <a:gd name="connsiteX1" fmla="*/ 80779 w 5332072"/>
              <a:gd name="connsiteY1" fmla="*/ 3618082 h 5581650"/>
              <a:gd name="connsiteX2" fmla="*/ 164740 w 5332072"/>
              <a:gd name="connsiteY2" fmla="*/ 3847480 h 5581650"/>
              <a:gd name="connsiteX3" fmla="*/ 2666036 w 5332072"/>
              <a:gd name="connsiteY3" fmla="*/ 5505450 h 5581650"/>
              <a:gd name="connsiteX4" fmla="*/ 5167332 w 5332072"/>
              <a:gd name="connsiteY4" fmla="*/ 3847480 h 5581650"/>
              <a:gd name="connsiteX5" fmla="*/ 5251293 w 5332072"/>
              <a:gd name="connsiteY5" fmla="*/ 3618082 h 5581650"/>
              <a:gd name="connsiteX6" fmla="*/ 5332072 w 5332072"/>
              <a:gd name="connsiteY6" fmla="*/ 3618082 h 5581650"/>
              <a:gd name="connsiteX7" fmla="*/ 5331391 w 5332072"/>
              <a:gd name="connsiteY7" fmla="*/ 3620731 h 5581650"/>
              <a:gd name="connsiteX8" fmla="*/ 2666036 w 5332072"/>
              <a:gd name="connsiteY8" fmla="*/ 5581650 h 5581650"/>
              <a:gd name="connsiteX9" fmla="*/ 681 w 5332072"/>
              <a:gd name="connsiteY9" fmla="*/ 3620731 h 5581650"/>
              <a:gd name="connsiteX10" fmla="*/ 2666036 w 5332072"/>
              <a:gd name="connsiteY10" fmla="*/ 0 h 5581650"/>
              <a:gd name="connsiteX11" fmla="*/ 5331391 w 5332072"/>
              <a:gd name="connsiteY11" fmla="*/ 1960919 h 5581650"/>
              <a:gd name="connsiteX12" fmla="*/ 5332072 w 5332072"/>
              <a:gd name="connsiteY12" fmla="*/ 1963569 h 5581650"/>
              <a:gd name="connsiteX13" fmla="*/ 5251293 w 5332072"/>
              <a:gd name="connsiteY13" fmla="*/ 1963569 h 5581650"/>
              <a:gd name="connsiteX14" fmla="*/ 5167332 w 5332072"/>
              <a:gd name="connsiteY14" fmla="*/ 1734171 h 5581650"/>
              <a:gd name="connsiteX15" fmla="*/ 2666036 w 5332072"/>
              <a:gd name="connsiteY15" fmla="*/ 76200 h 5581650"/>
              <a:gd name="connsiteX16" fmla="*/ 164740 w 5332072"/>
              <a:gd name="connsiteY16" fmla="*/ 1734171 h 5581650"/>
              <a:gd name="connsiteX17" fmla="*/ 80779 w 5332072"/>
              <a:gd name="connsiteY17" fmla="*/ 1963569 h 5581650"/>
              <a:gd name="connsiteX18" fmla="*/ 0 w 5332072"/>
              <a:gd name="connsiteY18" fmla="*/ 1963569 h 5581650"/>
              <a:gd name="connsiteX19" fmla="*/ 681 w 5332072"/>
              <a:gd name="connsiteY19" fmla="*/ 1960919 h 5581650"/>
              <a:gd name="connsiteX20" fmla="*/ 2666036 w 5332072"/>
              <a:gd name="connsiteY20" fmla="*/ 0 h 558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32072" h="5581650">
                <a:moveTo>
                  <a:pt x="0" y="3618082"/>
                </a:moveTo>
                <a:lnTo>
                  <a:pt x="80779" y="3618082"/>
                </a:lnTo>
                <a:lnTo>
                  <a:pt x="164740" y="3847480"/>
                </a:lnTo>
                <a:cubicBezTo>
                  <a:pt x="576843" y="4821800"/>
                  <a:pt x="1541602" y="5505450"/>
                  <a:pt x="2666036" y="5505450"/>
                </a:cubicBezTo>
                <a:cubicBezTo>
                  <a:pt x="3790471" y="5505450"/>
                  <a:pt x="4755230" y="4821800"/>
                  <a:pt x="5167332" y="3847480"/>
                </a:cubicBezTo>
                <a:lnTo>
                  <a:pt x="5251293" y="3618082"/>
                </a:lnTo>
                <a:lnTo>
                  <a:pt x="5332072" y="3618082"/>
                </a:lnTo>
                <a:lnTo>
                  <a:pt x="5331391" y="3620731"/>
                </a:lnTo>
                <a:cubicBezTo>
                  <a:pt x="4978041" y="4756788"/>
                  <a:pt x="3918367" y="5581650"/>
                  <a:pt x="2666036" y="5581650"/>
                </a:cubicBezTo>
                <a:cubicBezTo>
                  <a:pt x="1413706" y="5581650"/>
                  <a:pt x="354032" y="4756788"/>
                  <a:pt x="681" y="3620731"/>
                </a:cubicBezTo>
                <a:close/>
                <a:moveTo>
                  <a:pt x="2666036" y="0"/>
                </a:moveTo>
                <a:cubicBezTo>
                  <a:pt x="3918367" y="0"/>
                  <a:pt x="4978041" y="824862"/>
                  <a:pt x="5331391" y="1960919"/>
                </a:cubicBezTo>
                <a:lnTo>
                  <a:pt x="5332072" y="1963569"/>
                </a:lnTo>
                <a:lnTo>
                  <a:pt x="5251293" y="1963569"/>
                </a:lnTo>
                <a:lnTo>
                  <a:pt x="5167332" y="1734171"/>
                </a:lnTo>
                <a:cubicBezTo>
                  <a:pt x="4755230" y="759851"/>
                  <a:pt x="3790471" y="76200"/>
                  <a:pt x="2666036" y="76200"/>
                </a:cubicBezTo>
                <a:cubicBezTo>
                  <a:pt x="1541602" y="76200"/>
                  <a:pt x="576843" y="759851"/>
                  <a:pt x="164740" y="1734171"/>
                </a:cubicBezTo>
                <a:lnTo>
                  <a:pt x="80779" y="1963569"/>
                </a:lnTo>
                <a:lnTo>
                  <a:pt x="0" y="1963569"/>
                </a:lnTo>
                <a:lnTo>
                  <a:pt x="681" y="1960919"/>
                </a:lnTo>
                <a:cubicBezTo>
                  <a:pt x="354032" y="824862"/>
                  <a:pt x="1413706" y="0"/>
                  <a:pt x="2666036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16060" y="1003010"/>
            <a:ext cx="5226630" cy="52266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259"/>
          <p:cNvSpPr>
            <a:spLocks noChangeArrowheads="1"/>
          </p:cNvSpPr>
          <p:nvPr/>
        </p:nvSpPr>
        <p:spPr bwMode="auto">
          <a:xfrm>
            <a:off x="2597150" y="2701165"/>
            <a:ext cx="7664450" cy="147732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sz="7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259"/>
          <p:cNvSpPr>
            <a:spLocks noChangeArrowheads="1"/>
          </p:cNvSpPr>
          <p:nvPr/>
        </p:nvSpPr>
        <p:spPr bwMode="auto">
          <a:xfrm>
            <a:off x="4667250" y="4330542"/>
            <a:ext cx="35242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348774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H_Entry_1"/>
          <p:cNvSpPr/>
          <p:nvPr>
            <p:custDataLst>
              <p:tags r:id="rId2"/>
            </p:custDataLst>
          </p:nvPr>
        </p:nvSpPr>
        <p:spPr>
          <a:xfrm flipH="1">
            <a:off x="5963791" y="2091707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MH_Number_1"/>
          <p:cNvSpPr/>
          <p:nvPr>
            <p:custDataLst>
              <p:tags r:id="rId3"/>
            </p:custDataLst>
          </p:nvPr>
        </p:nvSpPr>
        <p:spPr>
          <a:xfrm flipH="1">
            <a:off x="5059758" y="2077515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 flipH="1">
            <a:off x="5963791" y="3172719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2"/>
          <p:cNvSpPr/>
          <p:nvPr>
            <p:custDataLst>
              <p:tags r:id="rId5"/>
            </p:custDataLst>
          </p:nvPr>
        </p:nvSpPr>
        <p:spPr>
          <a:xfrm flipH="1">
            <a:off x="5059758" y="3158527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 flipH="1">
            <a:off x="5963791" y="4253731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技术方案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SOLUTION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3"/>
          <p:cNvSpPr/>
          <p:nvPr>
            <p:custDataLst>
              <p:tags r:id="rId7"/>
            </p:custDataLst>
          </p:nvPr>
        </p:nvSpPr>
        <p:spPr>
          <a:xfrm flipH="1">
            <a:off x="5059758" y="4239539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MH_Entry_4"/>
          <p:cNvSpPr/>
          <p:nvPr>
            <p:custDataLst>
              <p:tags r:id="rId8"/>
            </p:custDataLst>
          </p:nvPr>
        </p:nvSpPr>
        <p:spPr>
          <a:xfrm flipH="1">
            <a:off x="5963791" y="5334743"/>
            <a:ext cx="3487906" cy="579303"/>
          </a:xfrm>
          <a:prstGeom prst="roundRect">
            <a:avLst>
              <a:gd name="adj" fmla="val 23973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研究进度安排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SCHEDULE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MH_Number_4"/>
          <p:cNvSpPr/>
          <p:nvPr>
            <p:custDataLst>
              <p:tags r:id="rId9"/>
            </p:custDataLst>
          </p:nvPr>
        </p:nvSpPr>
        <p:spPr>
          <a:xfrm flipH="1">
            <a:off x="5059758" y="5320551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3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953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MH_Others_2"/>
          <p:cNvSpPr/>
          <p:nvPr>
            <p:custDataLst>
              <p:tags r:id="rId10"/>
            </p:custDataLst>
          </p:nvPr>
        </p:nvSpPr>
        <p:spPr>
          <a:xfrm>
            <a:off x="353" y="773245"/>
            <a:ext cx="1460470" cy="500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2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s_1"/>
          <p:cNvSpPr txBox="1"/>
          <p:nvPr>
            <p:custDataLst>
              <p:tags r:id="rId11"/>
            </p:custDataLst>
          </p:nvPr>
        </p:nvSpPr>
        <p:spPr>
          <a:xfrm>
            <a:off x="1460823" y="727718"/>
            <a:ext cx="1141729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4" name="MH_Others_2"/>
          <p:cNvSpPr txBox="1"/>
          <p:nvPr>
            <p:custDataLst>
              <p:tags r:id="rId12"/>
            </p:custDataLst>
          </p:nvPr>
        </p:nvSpPr>
        <p:spPr>
          <a:xfrm>
            <a:off x="352" y="1343271"/>
            <a:ext cx="2602199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572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1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  <a:endParaRPr lang="en-US" altLang="zh-CN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69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0731205" y="1482178"/>
            <a:ext cx="1448606" cy="1396981"/>
          </a:xfrm>
          <a:prstGeom prst="ellipse">
            <a:avLst/>
          </a:prstGeom>
          <a:solidFill>
            <a:srgbClr val="FF7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710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836933" y="1497731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704461" y="1482179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57723" y="1435518"/>
            <a:ext cx="1448606" cy="1396981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73CD05D-669F-4448-9B06-7A5D39AA1D5A}"/>
              </a:ext>
            </a:extLst>
          </p:cNvPr>
          <p:cNvCxnSpPr>
            <a:cxnSpLocks/>
          </p:cNvCxnSpPr>
          <p:nvPr/>
        </p:nvCxnSpPr>
        <p:spPr>
          <a:xfrm>
            <a:off x="5968810" y="1673884"/>
            <a:ext cx="0" cy="4294351"/>
          </a:xfrm>
          <a:prstGeom prst="line">
            <a:avLst/>
          </a:prstGeom>
          <a:ln w="57150">
            <a:solidFill>
              <a:srgbClr val="3BC2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73CD05D-669F-4448-9B06-7A5D39AA1D5A}"/>
              </a:ext>
            </a:extLst>
          </p:cNvPr>
          <p:cNvCxnSpPr>
            <a:cxnSpLocks/>
          </p:cNvCxnSpPr>
          <p:nvPr/>
        </p:nvCxnSpPr>
        <p:spPr>
          <a:xfrm>
            <a:off x="2947555" y="1670264"/>
            <a:ext cx="0" cy="4297971"/>
          </a:xfrm>
          <a:prstGeom prst="line">
            <a:avLst/>
          </a:prstGeom>
          <a:ln w="57150">
            <a:solidFill>
              <a:srgbClr val="3BC2F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94762" y="1680801"/>
            <a:ext cx="1593839" cy="8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651827" y="1786074"/>
            <a:ext cx="1780745" cy="8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506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16438" y="1818550"/>
            <a:ext cx="2129477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46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47836" y="1872307"/>
            <a:ext cx="1316152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1770" y="3757792"/>
            <a:ext cx="2817553" cy="181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按照国际标准计算，我国至少需要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名全科医生，然而现在全国只有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20.9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名注册全科医生，缺口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53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186379" y="3793480"/>
            <a:ext cx="2575375" cy="1702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年全国医疗机构诊疗量为</a:t>
            </a:r>
            <a:r>
              <a:rPr lang="en-US" altLang="zh-CN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74.8</a:t>
            </a:r>
            <a:r>
              <a:rPr lang="zh-CN" altLang="en-US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人次。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年，第一季度全国医疗机构诊疗量达到</a:t>
            </a:r>
            <a:r>
              <a:rPr lang="en-US" altLang="zh-CN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531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人次，快速增长。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13538" y="3760209"/>
            <a:ext cx="2453905" cy="186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年，国家先后发布</a:t>
            </a:r>
            <a:r>
              <a:rPr lang="en-US" altLang="zh-CN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政策文件，规范支持互联网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医疗，互联网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健康发展，各地也出台多项配套政策文件。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090323" y="3696943"/>
            <a:ext cx="2730369" cy="209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在目前中国医疗资源不足的背景下，“</a:t>
            </a:r>
            <a:r>
              <a:rPr lang="en-US" altLang="zh-CN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健康咨询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”会首先成为分级医疗最底层的环节，即病人先通过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医疗顾问进行</a:t>
            </a:r>
            <a:r>
              <a:rPr lang="zh-CN" altLang="en-US" sz="253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初步诊断和咨询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FECBD3-8946-9647-9AFE-9B5CBB467818}"/>
              </a:ext>
            </a:extLst>
          </p:cNvPr>
          <p:cNvSpPr txBox="1"/>
          <p:nvPr/>
        </p:nvSpPr>
        <p:spPr>
          <a:xfrm>
            <a:off x="-113524" y="2979732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人才缺口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919D7D-B8BF-F04C-97AD-56FC47EDDF4C}"/>
              </a:ext>
            </a:extLst>
          </p:cNvPr>
          <p:cNvSpPr txBox="1"/>
          <p:nvPr/>
        </p:nvSpPr>
        <p:spPr>
          <a:xfrm>
            <a:off x="3155338" y="3020489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就诊需求高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B1C47-3797-F549-A473-DC5E6154D373}"/>
              </a:ext>
            </a:extLst>
          </p:cNvPr>
          <p:cNvSpPr txBox="1"/>
          <p:nvPr/>
        </p:nvSpPr>
        <p:spPr>
          <a:xfrm>
            <a:off x="6174330" y="3019541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政策环境好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BFBD00-BD09-6A4F-AAEB-72E006CD8911}"/>
              </a:ext>
            </a:extLst>
          </p:cNvPr>
          <p:cNvSpPr txBox="1"/>
          <p:nvPr/>
        </p:nvSpPr>
        <p:spPr>
          <a:xfrm>
            <a:off x="10438557" y="3015303"/>
            <a:ext cx="2951897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79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健康咨询</a:t>
            </a:r>
          </a:p>
        </p:txBody>
      </p:sp>
      <p:sp>
        <p:nvSpPr>
          <p:cNvPr id="2" name="右箭头 1"/>
          <p:cNvSpPr/>
          <p:nvPr/>
        </p:nvSpPr>
        <p:spPr>
          <a:xfrm>
            <a:off x="8962610" y="2467632"/>
            <a:ext cx="1147482" cy="2084406"/>
          </a:xfrm>
          <a:prstGeom prst="rightArrow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C2F3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FF579B-1BF4-4695-A235-A6ED5CEEA5E0}"/>
              </a:ext>
            </a:extLst>
          </p:cNvPr>
          <p:cNvSpPr/>
          <p:nvPr/>
        </p:nvSpPr>
        <p:spPr>
          <a:xfrm>
            <a:off x="353" y="6078463"/>
            <a:ext cx="12880991" cy="1154187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智能健康咨询支撑“患者赋能”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99C94B9-4646-5A41-B051-DFF264B45860}"/>
              </a:ext>
            </a:extLst>
          </p:cNvPr>
          <p:cNvSpPr txBox="1"/>
          <p:nvPr/>
        </p:nvSpPr>
        <p:spPr>
          <a:xfrm>
            <a:off x="755650" y="365630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7DBB82E1-9836-0546-A69F-E91FB443A94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89201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DFF579B-1BF4-4695-A235-A6ED5CEEA5E0}"/>
              </a:ext>
            </a:extLst>
          </p:cNvPr>
          <p:cNvSpPr/>
          <p:nvPr/>
        </p:nvSpPr>
        <p:spPr>
          <a:xfrm>
            <a:off x="353" y="6078463"/>
            <a:ext cx="12880991" cy="1154187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2020</a:t>
            </a:r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年，市场规模预计达到</a:t>
            </a:r>
            <a:r>
              <a:rPr lang="en-US" altLang="zh-CN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sz="46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B91028-0585-467A-A011-22EC8D86D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7" y="6201194"/>
            <a:ext cx="1264468" cy="900933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26030" y="1462510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移动医疗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2864.9</a:t>
            </a:r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1" name="椭圆 10"/>
          <p:cNvSpPr/>
          <p:nvPr/>
        </p:nvSpPr>
        <p:spPr>
          <a:xfrm>
            <a:off x="3429165" y="4046865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市场规模增长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40.7%</a:t>
            </a:r>
            <a:endParaRPr lang="zh-CN" altLang="en-US" sz="253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57572" y="1462510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2013-2017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年，共获得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笔融资</a:t>
            </a:r>
          </a:p>
        </p:txBody>
      </p:sp>
      <p:sp>
        <p:nvSpPr>
          <p:cNvPr id="13" name="椭圆 12"/>
          <p:cNvSpPr/>
          <p:nvPr/>
        </p:nvSpPr>
        <p:spPr>
          <a:xfrm>
            <a:off x="1020494" y="3997828"/>
            <a:ext cx="1898333" cy="1898333"/>
          </a:xfrm>
          <a:prstGeom prst="ellipse">
            <a:avLst/>
          </a:prstGeom>
          <a:solidFill>
            <a:srgbClr val="3BC2F3"/>
          </a:solidFill>
          <a:ln>
            <a:solidFill>
              <a:srgbClr val="3B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医疗市场规模超过</a:t>
            </a:r>
            <a:r>
              <a:rPr lang="en-US" altLang="zh-CN" sz="253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cxnSp>
        <p:nvCxnSpPr>
          <p:cNvPr id="17" name="直接箭头连接符 16"/>
          <p:cNvCxnSpPr>
            <a:cxnSpLocks/>
            <a:stCxn id="10" idx="4"/>
            <a:endCxn id="13" idx="1"/>
          </p:cNvCxnSpPr>
          <p:nvPr/>
        </p:nvCxnSpPr>
        <p:spPr>
          <a:xfrm>
            <a:off x="1075197" y="3360844"/>
            <a:ext cx="223302" cy="914989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  <a:stCxn id="13" idx="7"/>
            <a:endCxn id="12" idx="3"/>
          </p:cNvCxnSpPr>
          <p:nvPr/>
        </p:nvCxnSpPr>
        <p:spPr>
          <a:xfrm flipV="1">
            <a:off x="2640823" y="3082839"/>
            <a:ext cx="194754" cy="1192994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12" idx="5"/>
            <a:endCxn id="11" idx="0"/>
          </p:cNvCxnSpPr>
          <p:nvPr/>
        </p:nvCxnSpPr>
        <p:spPr>
          <a:xfrm>
            <a:off x="4177901" y="3082839"/>
            <a:ext cx="200430" cy="964026"/>
          </a:xfrm>
          <a:prstGeom prst="straightConnector1">
            <a:avLst/>
          </a:prstGeom>
          <a:ln>
            <a:solidFill>
              <a:srgbClr val="3BC2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00" y="898555"/>
            <a:ext cx="6617052" cy="5080139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95E865A9-0E50-384A-AD18-B7C2A19BD253}"/>
              </a:ext>
            </a:extLst>
          </p:cNvPr>
          <p:cNvSpPr txBox="1"/>
          <p:nvPr/>
        </p:nvSpPr>
        <p:spPr>
          <a:xfrm>
            <a:off x="755650" y="365630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项目提出背景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06D43BE1-03D5-CD46-BAC3-24C4FA35E8A2}"/>
              </a:ext>
            </a:extLst>
          </p:cNvPr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401352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0" y="313198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4583956"/>
            <a:ext cx="128587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79225" y="2886663"/>
            <a:ext cx="3428044" cy="490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 2</a:t>
            </a:r>
          </a:p>
        </p:txBody>
      </p:sp>
      <p:sp>
        <p:nvSpPr>
          <p:cNvPr id="8" name="MH_Entry_1"/>
          <p:cNvSpPr/>
          <p:nvPr>
            <p:custDataLst>
              <p:tags r:id="rId5"/>
            </p:custDataLst>
          </p:nvPr>
        </p:nvSpPr>
        <p:spPr>
          <a:xfrm>
            <a:off x="4330379" y="3629847"/>
            <a:ext cx="4125737" cy="80021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en-US" altLang="zh-CN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9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3726AF-6E22-0E40-8232-BA181BD8D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75" y="1236906"/>
            <a:ext cx="10383712" cy="5617418"/>
          </a:xfrm>
          <a:prstGeom prst="rect">
            <a:avLst/>
          </a:prstGeom>
        </p:spPr>
      </p:pic>
      <p:sp>
        <p:nvSpPr>
          <p:cNvPr id="77" name="TextBox 8">
            <a:extLst>
              <a:ext uri="{FF2B5EF4-FFF2-40B4-BE49-F238E27FC236}">
                <a16:creationId xmlns:a16="http://schemas.microsoft.com/office/drawing/2014/main" id="{6547CDAE-DB93-8A47-BF27-4C2359C89AA3}"/>
              </a:ext>
            </a:extLst>
          </p:cNvPr>
          <p:cNvSpPr txBox="1"/>
          <p:nvPr/>
        </p:nvSpPr>
        <p:spPr>
          <a:xfrm>
            <a:off x="5535361" y="693546"/>
            <a:ext cx="252374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系统目标与范围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0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73685-24E6-D34E-ABB7-E0CEED34EA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92" y="1236906"/>
            <a:ext cx="9066530" cy="6098798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8A93A4D1-A6F2-6E49-B6DD-745ED4590A7B}"/>
              </a:ext>
            </a:extLst>
          </p:cNvPr>
          <p:cNvSpPr txBox="1"/>
          <p:nvPr/>
        </p:nvSpPr>
        <p:spPr>
          <a:xfrm>
            <a:off x="5633827" y="693546"/>
            <a:ext cx="180366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系统用例图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82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8"/>
          <p:cNvSpPr txBox="1"/>
          <p:nvPr/>
        </p:nvSpPr>
        <p:spPr>
          <a:xfrm>
            <a:off x="755650" y="3656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项目需求分析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8"/>
          <p:cNvSpPr txBox="1"/>
          <p:nvPr/>
        </p:nvSpPr>
        <p:spPr>
          <a:xfrm>
            <a:off x="755650" y="8243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REQUIREMENTS ANALYSIS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E633F0-F775-7E48-856B-341187524C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73" y="1312069"/>
            <a:ext cx="8504568" cy="5446879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AF0A811-9935-E446-8A68-8E95D5485923}"/>
              </a:ext>
            </a:extLst>
          </p:cNvPr>
          <p:cNvSpPr txBox="1"/>
          <p:nvPr/>
        </p:nvSpPr>
        <p:spPr>
          <a:xfrm>
            <a:off x="5633827" y="693546"/>
            <a:ext cx="180366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业务逻辑图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367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AUTOCOLOR" val="TRUE"/>
  <p:tag name="MH_TYPE" val="CONTENTS"/>
  <p:tag name="ID" val="5458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Straight Connector 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519"/>
  <p:tag name="MH_LIBRARY" val="GRAPHIC"/>
  <p:tag name="MH_ORDER" val="Text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NUMBER"/>
  <p:tag name="ID" val="54582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ENTRY"/>
  <p:tag name="ID" val="545820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5B3E"/>
      </a:accent1>
      <a:accent2>
        <a:srgbClr val="FF9900"/>
      </a:accent2>
      <a:accent3>
        <a:srgbClr val="DC5B3E"/>
      </a:accent3>
      <a:accent4>
        <a:srgbClr val="FF9900"/>
      </a:accent4>
      <a:accent5>
        <a:srgbClr val="DC5B3E"/>
      </a:accent5>
      <a:accent6>
        <a:srgbClr val="FF9900"/>
      </a:accent6>
      <a:hlink>
        <a:srgbClr val="DC5B3E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</Words>
  <Application>Microsoft Macintosh PowerPoint</Application>
  <PresentationFormat>自定义</PresentationFormat>
  <Paragraphs>131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宋体</vt:lpstr>
      <vt:lpstr>微软雅黑</vt:lpstr>
      <vt:lpstr>微软雅黑</vt:lpstr>
      <vt:lpstr>Lato</vt:lpstr>
      <vt:lpstr>MS PGothic</vt:lpstr>
      <vt:lpstr>Arial</vt:lpstr>
      <vt:lpstr>Calibri</vt:lpstr>
      <vt:lpstr>Calibri Light</vt:lpstr>
      <vt:lpstr>Gill Sans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/>
  <cp:keywords>www.1ppt.com</cp:keywords>
  <cp:lastModifiedBy/>
  <cp:revision>1</cp:revision>
  <dcterms:created xsi:type="dcterms:W3CDTF">2016-12-04T14:38:08Z</dcterms:created>
  <dcterms:modified xsi:type="dcterms:W3CDTF">2019-01-14T06:41:11Z</dcterms:modified>
</cp:coreProperties>
</file>